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1" r:id="rId1"/>
  </p:sldMasterIdLst>
  <p:notesMasterIdLst>
    <p:notesMasterId r:id="rId22"/>
  </p:notesMasterIdLst>
  <p:sldIdLst>
    <p:sldId id="256" r:id="rId2"/>
    <p:sldId id="257" r:id="rId3"/>
    <p:sldId id="259" r:id="rId4"/>
    <p:sldId id="258" r:id="rId5"/>
    <p:sldId id="270" r:id="rId6"/>
    <p:sldId id="272" r:id="rId7"/>
    <p:sldId id="273" r:id="rId8"/>
    <p:sldId id="274" r:id="rId9"/>
    <p:sldId id="275" r:id="rId10"/>
    <p:sldId id="276" r:id="rId11"/>
    <p:sldId id="277" r:id="rId12"/>
    <p:sldId id="261" r:id="rId13"/>
    <p:sldId id="262" r:id="rId14"/>
    <p:sldId id="263" r:id="rId15"/>
    <p:sldId id="267" r:id="rId16"/>
    <p:sldId id="268" r:id="rId17"/>
    <p:sldId id="264" r:id="rId18"/>
    <p:sldId id="266" r:id="rId19"/>
    <p:sldId id="269" r:id="rId20"/>
    <p:sldId id="271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1C6D2D-CE04-4A1E-A044-4EC753B52BFF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04F87F-DD3B-4748-A0BE-FED25ECBEE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6100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11618251-4A24-441A-8291-E23B0347EEE2}" type="slidenum">
              <a:rPr lang="en-US" smtClean="0"/>
              <a:pPr eaLnBrk="1" hangingPunct="1"/>
              <a:t>3</a:t>
            </a:fld>
            <a:endParaRPr lang="en-US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AA4FFC2-A292-46DB-9923-02C45D448E6F}" type="slidenum">
              <a:rPr lang="en-US" smtClean="0"/>
              <a:pPr eaLnBrk="1" hangingPunct="1"/>
              <a:t>5</a:t>
            </a:fld>
            <a:endParaRPr lang="en-US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50288A2-0C4B-4A7D-97FA-AF59488A1252}" type="slidenum">
              <a:rPr lang="en-US" smtClean="0"/>
              <a:pPr eaLnBrk="1" hangingPunct="1"/>
              <a:t>12</a:t>
            </a:fld>
            <a:endParaRPr lang="en-US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D04DC52-BC49-493A-ABFC-41BA32B2AEB0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696057A-6291-4B22-8A61-1065050E8DD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04DC52-BC49-493A-ABFC-41BA32B2AEB0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96057A-6291-4B22-8A61-1065050E8D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ED04DC52-BC49-493A-ABFC-41BA32B2AEB0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696057A-6291-4B22-8A61-1065050E8D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04DC52-BC49-493A-ABFC-41BA32B2AEB0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96057A-6291-4B22-8A61-1065050E8D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D04DC52-BC49-493A-ABFC-41BA32B2AEB0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696057A-6291-4B22-8A61-1065050E8DD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04DC52-BC49-493A-ABFC-41BA32B2AEB0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96057A-6291-4B22-8A61-1065050E8D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04DC52-BC49-493A-ABFC-41BA32B2AEB0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96057A-6291-4B22-8A61-1065050E8D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04DC52-BC49-493A-ABFC-41BA32B2AEB0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96057A-6291-4B22-8A61-1065050E8D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D04DC52-BC49-493A-ABFC-41BA32B2AEB0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96057A-6291-4B22-8A61-1065050E8D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04DC52-BC49-493A-ABFC-41BA32B2AEB0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96057A-6291-4B22-8A61-1065050E8D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04DC52-BC49-493A-ABFC-41BA32B2AEB0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96057A-6291-4B22-8A61-1065050E8DD1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ED04DC52-BC49-493A-ABFC-41BA32B2AEB0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696057A-6291-4B22-8A61-1065050E8DD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524000"/>
            <a:ext cx="7406640" cy="1472184"/>
          </a:xfrm>
        </p:spPr>
        <p:txBody>
          <a:bodyPr>
            <a:noAutofit/>
          </a:bodyPr>
          <a:lstStyle/>
          <a:p>
            <a:r>
              <a:rPr lang="en-US" sz="4400" dirty="0" smtClean="0"/>
              <a:t>Development  and anomalies of male and female external genitalia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3505200"/>
            <a:ext cx="7406640" cy="1143000"/>
          </a:xfrm>
        </p:spPr>
        <p:txBody>
          <a:bodyPr>
            <a:normAutofit/>
          </a:bodyPr>
          <a:lstStyle/>
          <a:p>
            <a:r>
              <a:rPr lang="en-US" sz="3200" dirty="0" err="1" smtClean="0"/>
              <a:t>Dr</a:t>
            </a:r>
            <a:r>
              <a:rPr lang="en-US" sz="3200" dirty="0" smtClean="0"/>
              <a:t> Rania </a:t>
            </a:r>
            <a:r>
              <a:rPr lang="en-US" sz="3200" dirty="0" err="1" smtClean="0"/>
              <a:t>Gabr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352951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ontent Placeholder 2"/>
          <p:cNvSpPr>
            <a:spLocks noGrp="1"/>
          </p:cNvSpPr>
          <p:nvPr>
            <p:ph idx="1"/>
          </p:nvPr>
        </p:nvSpPr>
        <p:spPr>
          <a:xfrm>
            <a:off x="685800" y="0"/>
            <a:ext cx="7772400" cy="6524625"/>
          </a:xfrm>
        </p:spPr>
        <p:txBody>
          <a:bodyPr/>
          <a:lstStyle/>
          <a:p>
            <a:pPr algn="ctr"/>
            <a:endParaRPr lang="ar-SA" altLang="ar-SA" smtClean="0"/>
          </a:p>
          <a:p>
            <a:endParaRPr lang="ar-SA" altLang="ar-SA" smtClean="0"/>
          </a:p>
          <a:p>
            <a:endParaRPr lang="ar-SA" altLang="ar-SA" smtClean="0"/>
          </a:p>
          <a:p>
            <a:endParaRPr lang="ar-SA" altLang="ar-SA" smtClean="0"/>
          </a:p>
          <a:p>
            <a:endParaRPr lang="ar-SA" altLang="ar-SA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UNIT 3:   FEMALE REPRODUCTIVE SYSTEM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951C60-FB81-4AC6-817D-79ECC783D787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1536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8300" y="871538"/>
            <a:ext cx="5867400" cy="511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80008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09206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ar-SA" altLang="ar-SA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UNIT 3:   FEMALE REPRODUCTIVE SYSTEM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B5115A-9C54-4280-9D8A-B00BCE59CE98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1638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143000"/>
            <a:ext cx="60960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80008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46679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0"/>
            <a:ext cx="8610600" cy="3733800"/>
          </a:xfrm>
          <a:ln>
            <a:solidFill>
              <a:srgbClr val="00B050"/>
            </a:solidFill>
          </a:ln>
        </p:spPr>
        <p:txBody>
          <a:bodyPr>
            <a:normAutofit fontScale="92500" lnSpcReduction="20000"/>
          </a:bodyPr>
          <a:lstStyle/>
          <a:p>
            <a:pPr eaLnBrk="1" hangingPunct="1">
              <a:lnSpc>
                <a:spcPct val="80000"/>
              </a:lnSpc>
              <a:buFontTx/>
              <a:buNone/>
            </a:pPr>
            <a:endParaRPr lang="en-US" sz="4000" b="1" u="sng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4000" b="1" u="sng" dirty="0" smtClean="0">
                <a:solidFill>
                  <a:srgbClr val="FF0000"/>
                </a:solidFill>
              </a:rPr>
              <a:t>In male embryo</a:t>
            </a:r>
            <a:r>
              <a:rPr lang="en-US" sz="4000" dirty="0" smtClean="0">
                <a:solidFill>
                  <a:srgbClr val="FF0000"/>
                </a:solidFill>
              </a:rPr>
              <a:t>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4000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en-US" sz="3200" dirty="0" smtClean="0"/>
              <a:t>The </a:t>
            </a:r>
            <a:r>
              <a:rPr lang="en-US" sz="3200" b="1" dirty="0" smtClean="0">
                <a:solidFill>
                  <a:srgbClr val="0070C0"/>
                </a:solidFill>
              </a:rPr>
              <a:t>genital tubercle</a:t>
            </a:r>
            <a:r>
              <a:rPr lang="en-US" sz="3200" dirty="0" smtClean="0">
                <a:solidFill>
                  <a:srgbClr val="0070C0"/>
                </a:solidFill>
              </a:rPr>
              <a:t> </a:t>
            </a:r>
            <a:r>
              <a:rPr lang="en-US" sz="3200" dirty="0" smtClean="0"/>
              <a:t>enlarges to form the </a:t>
            </a:r>
            <a:r>
              <a:rPr lang="en-US" sz="3200" b="1" dirty="0" smtClean="0">
                <a:solidFill>
                  <a:srgbClr val="00B050"/>
                </a:solidFill>
              </a:rPr>
              <a:t>phallus</a:t>
            </a:r>
            <a:r>
              <a:rPr lang="en-US" sz="3200" dirty="0" smtClean="0">
                <a:solidFill>
                  <a:srgbClr val="00B050"/>
                </a:solidFill>
              </a:rPr>
              <a:t> </a:t>
            </a:r>
            <a:r>
              <a:rPr lang="en-US" sz="3200" b="1" dirty="0" smtClean="0">
                <a:solidFill>
                  <a:srgbClr val="00B050"/>
                </a:solidFill>
              </a:rPr>
              <a:t>(penis</a:t>
            </a:r>
            <a:r>
              <a:rPr lang="en-US" sz="3200" b="1" dirty="0" smtClean="0"/>
              <a:t>).</a:t>
            </a:r>
          </a:p>
          <a:p>
            <a:pPr eaLnBrk="1" hangingPunct="1">
              <a:lnSpc>
                <a:spcPct val="80000"/>
              </a:lnSpc>
            </a:pPr>
            <a:endParaRPr lang="en-US" sz="3200" b="1" dirty="0" smtClean="0"/>
          </a:p>
          <a:p>
            <a:pPr eaLnBrk="1" hangingPunct="1">
              <a:lnSpc>
                <a:spcPct val="80000"/>
              </a:lnSpc>
            </a:pPr>
            <a:r>
              <a:rPr lang="en-US" sz="3200" dirty="0" smtClean="0"/>
              <a:t>The </a:t>
            </a:r>
            <a:r>
              <a:rPr lang="en-US" sz="3200" dirty="0" smtClean="0">
                <a:solidFill>
                  <a:srgbClr val="00B0F0"/>
                </a:solidFill>
              </a:rPr>
              <a:t>urethr</a:t>
            </a:r>
            <a:r>
              <a:rPr lang="en-US" sz="3200" b="1" dirty="0" smtClean="0">
                <a:solidFill>
                  <a:srgbClr val="00B0F0"/>
                </a:solidFill>
              </a:rPr>
              <a:t>al folds</a:t>
            </a:r>
            <a:r>
              <a:rPr lang="en-US" sz="3200" dirty="0" smtClean="0">
                <a:solidFill>
                  <a:srgbClr val="00B0F0"/>
                </a:solidFill>
              </a:rPr>
              <a:t> </a:t>
            </a:r>
            <a:r>
              <a:rPr lang="en-US" sz="3200" dirty="0" smtClean="0"/>
              <a:t>form the lateral boundary of urethral groove. The </a:t>
            </a:r>
            <a:r>
              <a:rPr lang="en-US" sz="3200" dirty="0" smtClean="0">
                <a:solidFill>
                  <a:srgbClr val="FF0066"/>
                </a:solidFill>
              </a:rPr>
              <a:t>endoderm</a:t>
            </a:r>
            <a:r>
              <a:rPr lang="en-US" sz="3200" dirty="0" smtClean="0"/>
              <a:t> of the groove proliferates to form </a:t>
            </a:r>
            <a:r>
              <a:rPr lang="en-US" sz="3200" b="1" dirty="0" smtClean="0">
                <a:solidFill>
                  <a:srgbClr val="7030A0"/>
                </a:solidFill>
              </a:rPr>
              <a:t>urethral plate </a:t>
            </a:r>
            <a:r>
              <a:rPr lang="en-US" sz="3200" b="1" dirty="0" smtClean="0"/>
              <a:t>(</a:t>
            </a:r>
            <a:r>
              <a:rPr lang="en-US" sz="3200" dirty="0" smtClean="0"/>
              <a:t>floor of the groove</a:t>
            </a:r>
            <a:r>
              <a:rPr lang="en-US" sz="3200" b="1" dirty="0" smtClean="0"/>
              <a:t>)</a:t>
            </a:r>
            <a:r>
              <a:rPr lang="en-US" sz="3200" dirty="0" smtClean="0"/>
              <a:t> . </a:t>
            </a:r>
          </a:p>
        </p:txBody>
      </p:sp>
      <p:pic>
        <p:nvPicPr>
          <p:cNvPr id="15363" name="Picture 5" descr="scan004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352800"/>
            <a:ext cx="9067800" cy="34591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970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"/>
            <a:ext cx="4191000" cy="6857998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800" dirty="0"/>
              <a:t>The urethral folds close over the urethral plate forming the </a:t>
            </a:r>
            <a:r>
              <a:rPr lang="en-US" sz="2800" b="1" dirty="0">
                <a:solidFill>
                  <a:srgbClr val="7030A0"/>
                </a:solidFill>
              </a:rPr>
              <a:t>penile urethra </a:t>
            </a:r>
            <a:r>
              <a:rPr lang="en-US" sz="2800" b="1" dirty="0"/>
              <a:t>in </a:t>
            </a:r>
            <a:r>
              <a:rPr lang="en-US" sz="2800" dirty="0"/>
              <a:t>a </a:t>
            </a:r>
            <a:r>
              <a:rPr lang="en-US" sz="2800" dirty="0" err="1">
                <a:solidFill>
                  <a:srgbClr val="00B050"/>
                </a:solidFill>
              </a:rPr>
              <a:t>posteroanterior</a:t>
            </a:r>
            <a:r>
              <a:rPr lang="en-US" sz="2800" dirty="0">
                <a:solidFill>
                  <a:srgbClr val="00B050"/>
                </a:solidFill>
              </a:rPr>
              <a:t> direction</a:t>
            </a:r>
            <a:r>
              <a:rPr lang="en-US" sz="2800" dirty="0" smtClean="0"/>
              <a:t>.</a:t>
            </a:r>
          </a:p>
          <a:p>
            <a:pPr>
              <a:lnSpc>
                <a:spcPct val="80000"/>
              </a:lnSpc>
            </a:pPr>
            <a:endParaRPr lang="en-US" sz="2800" dirty="0" smtClean="0"/>
          </a:p>
          <a:p>
            <a:pPr>
              <a:lnSpc>
                <a:spcPct val="80000"/>
              </a:lnSpc>
            </a:pPr>
            <a:r>
              <a:rPr lang="en-US" sz="2800" dirty="0" smtClean="0"/>
              <a:t> </a:t>
            </a:r>
            <a:r>
              <a:rPr lang="en-US" sz="2800" dirty="0"/>
              <a:t>A solid cord of ectoderm is formed in the glans then becomes canalized to form the </a:t>
            </a:r>
            <a:r>
              <a:rPr lang="en-US" sz="2800" b="1" dirty="0">
                <a:solidFill>
                  <a:srgbClr val="7030A0"/>
                </a:solidFill>
              </a:rPr>
              <a:t>glandular urethra</a:t>
            </a:r>
            <a:r>
              <a:rPr lang="en-US" sz="2800" b="1" dirty="0" smtClean="0">
                <a:solidFill>
                  <a:srgbClr val="7030A0"/>
                </a:solidFill>
              </a:rPr>
              <a:t>.</a:t>
            </a:r>
          </a:p>
          <a:p>
            <a:pPr>
              <a:lnSpc>
                <a:spcPct val="80000"/>
              </a:lnSpc>
            </a:pPr>
            <a:endParaRPr lang="en-US" sz="2800" dirty="0">
              <a:solidFill>
                <a:srgbClr val="7030A0"/>
              </a:solidFill>
            </a:endParaRPr>
          </a:p>
          <a:p>
            <a:pPr>
              <a:lnSpc>
                <a:spcPct val="80000"/>
              </a:lnSpc>
            </a:pPr>
            <a:r>
              <a:rPr lang="en-US" sz="2800" dirty="0"/>
              <a:t>The </a:t>
            </a:r>
            <a:r>
              <a:rPr lang="en-US" sz="2800" b="1" dirty="0">
                <a:solidFill>
                  <a:srgbClr val="FF0066"/>
                </a:solidFill>
              </a:rPr>
              <a:t>genital swellings</a:t>
            </a:r>
            <a:r>
              <a:rPr lang="en-US" sz="2800" dirty="0">
                <a:solidFill>
                  <a:srgbClr val="FF0066"/>
                </a:solidFill>
              </a:rPr>
              <a:t> </a:t>
            </a:r>
            <a:r>
              <a:rPr lang="en-US" sz="2800" dirty="0"/>
              <a:t>form the </a:t>
            </a:r>
            <a:r>
              <a:rPr lang="en-US" sz="2800" b="1" dirty="0">
                <a:solidFill>
                  <a:srgbClr val="FF0066"/>
                </a:solidFill>
              </a:rPr>
              <a:t>scrotum</a:t>
            </a:r>
            <a:r>
              <a:rPr lang="en-US" sz="2800" dirty="0"/>
              <a:t>.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0"/>
            <a:ext cx="4697413" cy="6857999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1463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18488" cy="4781550"/>
          </a:xfrm>
        </p:spPr>
        <p:txBody>
          <a:bodyPr>
            <a:noAutofit/>
          </a:bodyPr>
          <a:lstStyle/>
          <a:p>
            <a:pPr eaLnBrk="1" hangingPunct="1">
              <a:lnSpc>
                <a:spcPct val="80000"/>
              </a:lnSpc>
            </a:pPr>
            <a:r>
              <a:rPr lang="tr-TR" sz="3200" b="1" u="sng" dirty="0" smtClean="0">
                <a:solidFill>
                  <a:srgbClr val="FF3399"/>
                </a:solidFill>
              </a:rPr>
              <a:t>Hypospadias</a:t>
            </a:r>
            <a:r>
              <a:rPr lang="tr-TR" sz="3200" dirty="0" smtClean="0">
                <a:solidFill>
                  <a:srgbClr val="FF3399"/>
                </a:solidFill>
              </a:rPr>
              <a:t>:</a:t>
            </a:r>
            <a:r>
              <a:rPr lang="tr-TR" sz="3200" dirty="0" smtClean="0"/>
              <a:t> most common anomaly of the penis. The external urethral orifice is on the ventral surface of the glans penis (</a:t>
            </a:r>
            <a:r>
              <a:rPr lang="tr-TR" sz="3200" dirty="0" smtClean="0">
                <a:solidFill>
                  <a:srgbClr val="FF3399"/>
                </a:solidFill>
              </a:rPr>
              <a:t>penile hypospadias</a:t>
            </a:r>
            <a:r>
              <a:rPr lang="en-US" sz="3200" dirty="0" smtClean="0">
                <a:solidFill>
                  <a:srgbClr val="FF3399"/>
                </a:solidFill>
              </a:rPr>
              <a:t>)</a:t>
            </a:r>
          </a:p>
          <a:p>
            <a:pPr eaLnBrk="1" hangingPunct="1">
              <a:lnSpc>
                <a:spcPct val="80000"/>
              </a:lnSpc>
            </a:pPr>
            <a:endParaRPr lang="en-US" sz="3200" dirty="0" smtClean="0">
              <a:solidFill>
                <a:srgbClr val="FF3399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tr-TR" sz="3200" b="1" u="sng" dirty="0" smtClean="0">
                <a:solidFill>
                  <a:srgbClr val="FF3399"/>
                </a:solidFill>
              </a:rPr>
              <a:t>Epispadias</a:t>
            </a:r>
            <a:r>
              <a:rPr lang="tr-TR" sz="3200" dirty="0" smtClean="0">
                <a:solidFill>
                  <a:srgbClr val="FF3399"/>
                </a:solidFill>
              </a:rPr>
              <a:t>:</a:t>
            </a:r>
            <a:r>
              <a:rPr lang="tr-TR" sz="3200" dirty="0" smtClean="0"/>
              <a:t> The urethra opens on the dorsal surface of the penis; often associated with extrophy of the bladder; resulting from inadequate ectodermal-mesodermal interactions during development of genital tubercle</a:t>
            </a: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320040"/>
            <a:ext cx="7239000" cy="746760"/>
          </a:xfrm>
          <a:solidFill>
            <a:srgbClr val="CC99FF"/>
          </a:solidFill>
          <a:ln>
            <a:solidFill>
              <a:srgbClr val="FF3399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tr-TR" sz="36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Congenital anomalies</a:t>
            </a:r>
            <a:endParaRPr lang="en-US" sz="3600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25198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hypospadias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7" y="1524001"/>
            <a:ext cx="4800600" cy="5327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7527" y="1385021"/>
            <a:ext cx="3829050" cy="55006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4227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epispadias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619250"/>
            <a:ext cx="7543800" cy="523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17677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8153400" cy="68580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tr-TR" sz="3200" dirty="0">
                <a:solidFill>
                  <a:srgbClr val="FF3399"/>
                </a:solidFill>
              </a:rPr>
              <a:t>Agenesis of external genitalia:</a:t>
            </a:r>
            <a:r>
              <a:rPr lang="tr-TR" sz="3200" dirty="0"/>
              <a:t> Absence of penis or clitoris; resulting from the failure of development of genital tubercle</a:t>
            </a:r>
            <a:r>
              <a:rPr lang="tr-TR" sz="3200" dirty="0" smtClean="0"/>
              <a:t>.</a:t>
            </a:r>
            <a:endParaRPr lang="en-US" sz="3200" dirty="0" smtClean="0"/>
          </a:p>
          <a:p>
            <a:pPr>
              <a:lnSpc>
                <a:spcPct val="80000"/>
              </a:lnSpc>
            </a:pPr>
            <a:endParaRPr lang="tr-TR" sz="3200" dirty="0"/>
          </a:p>
          <a:p>
            <a:pPr>
              <a:lnSpc>
                <a:spcPct val="80000"/>
              </a:lnSpc>
            </a:pPr>
            <a:r>
              <a:rPr lang="tr-TR" sz="3200" dirty="0">
                <a:solidFill>
                  <a:srgbClr val="FF3399"/>
                </a:solidFill>
              </a:rPr>
              <a:t>Bifid penis and double penis:</a:t>
            </a:r>
            <a:r>
              <a:rPr lang="tr-TR" sz="3200" dirty="0"/>
              <a:t> vary rare, often associated with extrophy of the bladder or urinary anomalies; results when two genital tubercles develop</a:t>
            </a:r>
            <a:r>
              <a:rPr lang="tr-TR" sz="3200" dirty="0" smtClean="0"/>
              <a:t>.</a:t>
            </a:r>
            <a:endParaRPr lang="en-US" sz="3200" dirty="0" smtClean="0"/>
          </a:p>
          <a:p>
            <a:pPr>
              <a:lnSpc>
                <a:spcPct val="80000"/>
              </a:lnSpc>
            </a:pPr>
            <a:endParaRPr lang="tr-TR" sz="3200" dirty="0"/>
          </a:p>
          <a:p>
            <a:pPr>
              <a:lnSpc>
                <a:spcPct val="80000"/>
              </a:lnSpc>
            </a:pPr>
            <a:r>
              <a:rPr lang="tr-TR" sz="3200" dirty="0">
                <a:solidFill>
                  <a:srgbClr val="FF3399"/>
                </a:solidFill>
              </a:rPr>
              <a:t>Micropenis:</a:t>
            </a:r>
            <a:r>
              <a:rPr lang="tr-TR" sz="3200" dirty="0"/>
              <a:t> The penis is so small that it is almost hidden by the suprapubic pad of fat. It results from a fetal testicular failure</a:t>
            </a:r>
            <a:r>
              <a:rPr lang="tr-TR" sz="3200" dirty="0" smtClean="0"/>
              <a:t>.</a:t>
            </a:r>
            <a:endParaRPr lang="en-US" sz="3200" dirty="0" smtClean="0"/>
          </a:p>
          <a:p>
            <a:pPr>
              <a:lnSpc>
                <a:spcPct val="80000"/>
              </a:lnSpc>
            </a:pPr>
            <a:endParaRPr lang="en-US" sz="3200" dirty="0" smtClean="0"/>
          </a:p>
          <a:p>
            <a:pPr>
              <a:lnSpc>
                <a:spcPct val="80000"/>
              </a:lnSpc>
            </a:pPr>
            <a:r>
              <a:rPr lang="en-US" sz="3200" dirty="0" err="1">
                <a:solidFill>
                  <a:srgbClr val="FF0066"/>
                </a:solidFill>
              </a:rPr>
              <a:t>Exstrophy</a:t>
            </a:r>
            <a:r>
              <a:rPr lang="en-US" sz="3200" dirty="0">
                <a:solidFill>
                  <a:srgbClr val="FF0066"/>
                </a:solidFill>
              </a:rPr>
              <a:t> of bladder with </a:t>
            </a:r>
            <a:r>
              <a:rPr lang="en-US" sz="3200" dirty="0" err="1">
                <a:solidFill>
                  <a:srgbClr val="FF0066"/>
                </a:solidFill>
              </a:rPr>
              <a:t>epispadias</a:t>
            </a:r>
            <a:r>
              <a:rPr lang="tr-TR" sz="3200" dirty="0" smtClean="0">
                <a:solidFill>
                  <a:srgbClr val="FF0066"/>
                </a:solidFill>
              </a:rPr>
              <a:t>  </a:t>
            </a:r>
            <a:endParaRPr lang="en-US" sz="3200" dirty="0">
              <a:solidFill>
                <a:srgbClr val="FF0066"/>
              </a:solidFill>
            </a:endParaRP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449806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64" name="Rectangle 8"/>
          <p:cNvSpPr>
            <a:spLocks noGrp="1" noChangeArrowheads="1"/>
          </p:cNvSpPr>
          <p:nvPr>
            <p:ph type="title"/>
          </p:nvPr>
        </p:nvSpPr>
        <p:spPr>
          <a:xfrm>
            <a:off x="442913" y="103188"/>
            <a:ext cx="8243887" cy="877887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tr-TR" sz="4000" smtClean="0"/>
              <a:t>Agenesis of external genitalia</a:t>
            </a:r>
            <a:endParaRPr lang="en-US" sz="4000" smtClean="0"/>
          </a:p>
        </p:txBody>
      </p:sp>
      <p:pic>
        <p:nvPicPr>
          <p:cNvPr id="48131" name="Picture 10" descr="M13-4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00" y="990600"/>
            <a:ext cx="3740150" cy="5594350"/>
          </a:xfrm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1143000"/>
            <a:ext cx="4724400" cy="312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3962400" y="4267200"/>
            <a:ext cx="4572000" cy="78175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lvl="0" indent="-274320">
              <a:lnSpc>
                <a:spcPct val="80000"/>
              </a:lnSpc>
              <a:spcBef>
                <a:spcPts val="600"/>
              </a:spcBef>
              <a:buClr>
                <a:srgbClr val="D1282E"/>
              </a:buClr>
              <a:buSzPct val="73000"/>
              <a:buFont typeface="Wingdings 2"/>
              <a:buChar char=""/>
            </a:pPr>
            <a:r>
              <a:rPr lang="en-US" sz="2800" dirty="0" err="1"/>
              <a:t>Exstrophy</a:t>
            </a:r>
            <a:r>
              <a:rPr lang="en-US" sz="2800" dirty="0"/>
              <a:t> of bladder with </a:t>
            </a:r>
            <a:r>
              <a:rPr lang="en-US" sz="2800" dirty="0" err="1"/>
              <a:t>epispadias</a:t>
            </a:r>
            <a:r>
              <a:rPr lang="tr-TR" sz="2800" dirty="0"/>
              <a:t> 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240648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Double penis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7589" y="2012045"/>
            <a:ext cx="3298222" cy="4041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9316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the male and female external genitalia:</a:t>
            </a:r>
          </a:p>
          <a:p>
            <a:r>
              <a:rPr lang="en-US" dirty="0" smtClean="0"/>
              <a:t>a.	Describe their development.</a:t>
            </a:r>
          </a:p>
          <a:p>
            <a:r>
              <a:rPr lang="en-US" dirty="0" smtClean="0"/>
              <a:t>a.	Discuss their congenital anomalies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2619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19600" y="2743200"/>
            <a:ext cx="3886200" cy="1143000"/>
          </a:xfrm>
        </p:spPr>
        <p:txBody>
          <a:bodyPr/>
          <a:lstStyle/>
          <a:p>
            <a:r>
              <a:rPr lang="en-US" dirty="0" smtClean="0">
                <a:latin typeface="Felix Titling" pitchFamily="82" charset="0"/>
              </a:rPr>
              <a:t>Thank you</a:t>
            </a:r>
            <a:endParaRPr lang="en-US" dirty="0">
              <a:latin typeface="Felix Titling" pitchFamily="82" charset="0"/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00200"/>
            <a:ext cx="41910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8010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382000" cy="639763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200" b="1" u="sng" dirty="0" smtClean="0">
                <a:solidFill>
                  <a:srgbClr val="FF0000"/>
                </a:solidFill>
              </a:rPr>
              <a:t>Development of external genitalia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0" y="838200"/>
            <a:ext cx="9144000" cy="37338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3600" dirty="0" smtClean="0"/>
              <a:t>The </a:t>
            </a:r>
            <a:r>
              <a:rPr lang="en-US" sz="3600" dirty="0" smtClean="0">
                <a:solidFill>
                  <a:srgbClr val="7030A0"/>
                </a:solidFill>
              </a:rPr>
              <a:t>cloacal membrane </a:t>
            </a:r>
            <a:r>
              <a:rPr lang="en-US" sz="3600" dirty="0" smtClean="0"/>
              <a:t>is surrounded by the </a:t>
            </a:r>
            <a:r>
              <a:rPr lang="en-US" sz="3600" u="sng" dirty="0" smtClean="0">
                <a:solidFill>
                  <a:srgbClr val="0070C0"/>
                </a:solidFill>
              </a:rPr>
              <a:t>cloacal fold </a:t>
            </a:r>
            <a:r>
              <a:rPr lang="en-US" sz="3600" dirty="0" smtClean="0"/>
              <a:t>which meet anteriorly to form the  </a:t>
            </a:r>
            <a:r>
              <a:rPr lang="en-US" sz="3600" b="1" dirty="0" smtClean="0">
                <a:solidFill>
                  <a:srgbClr val="00B050"/>
                </a:solidFill>
              </a:rPr>
              <a:t>genital tubercle</a:t>
            </a:r>
            <a:r>
              <a:rPr lang="en-US" sz="3600" dirty="0" smtClean="0"/>
              <a:t>.</a:t>
            </a:r>
          </a:p>
          <a:p>
            <a:pPr eaLnBrk="1" hangingPunct="1">
              <a:lnSpc>
                <a:spcPct val="80000"/>
              </a:lnSpc>
            </a:pPr>
            <a:endParaRPr lang="en-US" sz="3600" dirty="0" smtClean="0"/>
          </a:p>
          <a:p>
            <a:pPr eaLnBrk="1" hangingPunct="1">
              <a:lnSpc>
                <a:spcPct val="80000"/>
              </a:lnSpc>
            </a:pPr>
            <a:r>
              <a:rPr lang="en-US" sz="3600" dirty="0" smtClean="0"/>
              <a:t>The </a:t>
            </a:r>
            <a:r>
              <a:rPr lang="en-US" sz="3600" dirty="0" smtClean="0">
                <a:solidFill>
                  <a:srgbClr val="7030A0"/>
                </a:solidFill>
              </a:rPr>
              <a:t>cloacal membrane </a:t>
            </a:r>
            <a:r>
              <a:rPr lang="en-US" sz="3600" dirty="0" smtClean="0"/>
              <a:t>is divided by the </a:t>
            </a:r>
            <a:r>
              <a:rPr lang="en-US" sz="3600" dirty="0" err="1" smtClean="0"/>
              <a:t>urorectal</a:t>
            </a:r>
            <a:r>
              <a:rPr lang="en-US" sz="3600" dirty="0" smtClean="0"/>
              <a:t> septum into </a:t>
            </a:r>
            <a:r>
              <a:rPr lang="en-US" sz="3600" dirty="0" smtClean="0">
                <a:solidFill>
                  <a:srgbClr val="FF3300"/>
                </a:solidFill>
              </a:rPr>
              <a:t>urogenital </a:t>
            </a:r>
            <a:r>
              <a:rPr lang="en-US" sz="36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3600" dirty="0" smtClean="0"/>
              <a:t>&amp; </a:t>
            </a:r>
            <a:r>
              <a:rPr lang="en-US" sz="3600" dirty="0" smtClean="0">
                <a:solidFill>
                  <a:srgbClr val="FF3300"/>
                </a:solidFill>
              </a:rPr>
              <a:t>anal membrane</a:t>
            </a:r>
            <a:r>
              <a:rPr lang="en-US" sz="3600" dirty="0" smtClean="0"/>
              <a:t>. Likewise, the </a:t>
            </a:r>
            <a:r>
              <a:rPr lang="en-US" sz="3600" dirty="0" smtClean="0">
                <a:solidFill>
                  <a:srgbClr val="0070C0"/>
                </a:solidFill>
              </a:rPr>
              <a:t>cloacal fold </a:t>
            </a:r>
            <a:r>
              <a:rPr lang="en-US" sz="3600" dirty="0" smtClean="0"/>
              <a:t>is divided into </a:t>
            </a:r>
            <a:r>
              <a:rPr lang="en-US" sz="3600" b="1" dirty="0" smtClean="0">
                <a:solidFill>
                  <a:srgbClr val="00B0F0"/>
                </a:solidFill>
              </a:rPr>
              <a:t>genital</a:t>
            </a:r>
            <a:r>
              <a:rPr lang="en-US" sz="3600" b="1" dirty="0" smtClean="0"/>
              <a:t> (urethral) &amp; </a:t>
            </a:r>
            <a:r>
              <a:rPr lang="en-US" sz="3600" b="1" dirty="0" smtClean="0">
                <a:solidFill>
                  <a:srgbClr val="00B0F0"/>
                </a:solidFill>
              </a:rPr>
              <a:t>anal </a:t>
            </a:r>
            <a:r>
              <a:rPr lang="en-US" sz="3600" b="1" dirty="0" smtClean="0"/>
              <a:t>folds</a:t>
            </a:r>
            <a:r>
              <a:rPr lang="en-US" sz="3600" dirty="0" smtClean="0"/>
              <a:t>.</a:t>
            </a:r>
          </a:p>
        </p:txBody>
      </p:sp>
      <p:pic>
        <p:nvPicPr>
          <p:cNvPr id="13316" name="Picture 4" descr="scan003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19600"/>
            <a:ext cx="9144000" cy="270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5348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8153400" cy="6858000"/>
          </a:xfrm>
        </p:spPr>
        <p:txBody>
          <a:bodyPr>
            <a:normAutofit/>
          </a:bodyPr>
          <a:lstStyle/>
          <a:p>
            <a:r>
              <a:rPr lang="en-US" sz="3600" dirty="0"/>
              <a:t>A </a:t>
            </a:r>
            <a:r>
              <a:rPr lang="en-US" sz="3600" dirty="0">
                <a:solidFill>
                  <a:srgbClr val="FF0066"/>
                </a:solidFill>
              </a:rPr>
              <a:t>genital swelling </a:t>
            </a:r>
            <a:r>
              <a:rPr lang="en-US" sz="3600" dirty="0"/>
              <a:t>is formed lateral to the urethral fold</a:t>
            </a:r>
            <a:r>
              <a:rPr lang="en-US" sz="3600" dirty="0" smtClean="0"/>
              <a:t>.</a:t>
            </a:r>
          </a:p>
          <a:p>
            <a:r>
              <a:rPr lang="tr-TR" sz="3600" dirty="0">
                <a:solidFill>
                  <a:srgbClr val="00B050"/>
                </a:solidFill>
              </a:rPr>
              <a:t>Later</a:t>
            </a:r>
            <a:r>
              <a:rPr lang="tr-TR" sz="3600" dirty="0"/>
              <a:t> these swellings </a:t>
            </a:r>
            <a:r>
              <a:rPr lang="en-US" sz="3600" dirty="0" smtClean="0"/>
              <a:t>form </a:t>
            </a:r>
            <a:r>
              <a:rPr lang="tr-TR" sz="3600" dirty="0" smtClean="0"/>
              <a:t>the </a:t>
            </a:r>
            <a:r>
              <a:rPr lang="tr-TR" sz="3600" dirty="0">
                <a:solidFill>
                  <a:srgbClr val="FF3399"/>
                </a:solidFill>
              </a:rPr>
              <a:t>scrotal swellings</a:t>
            </a:r>
            <a:r>
              <a:rPr lang="tr-TR" sz="3600" dirty="0"/>
              <a:t> in male, </a:t>
            </a:r>
            <a:r>
              <a:rPr lang="tr-TR" sz="3600" dirty="0">
                <a:solidFill>
                  <a:srgbClr val="FF3399"/>
                </a:solidFill>
              </a:rPr>
              <a:t>labia majora</a:t>
            </a:r>
            <a:r>
              <a:rPr lang="tr-TR" sz="3600" dirty="0"/>
              <a:t> in </a:t>
            </a:r>
            <a:r>
              <a:rPr lang="tr-TR" sz="3600" dirty="0" smtClean="0"/>
              <a:t>female</a:t>
            </a:r>
            <a:endParaRPr lang="en-US" sz="3600" dirty="0" smtClean="0"/>
          </a:p>
          <a:p>
            <a:endParaRPr lang="en-US" sz="3600" dirty="0"/>
          </a:p>
          <a:p>
            <a:r>
              <a:rPr lang="en-US" sz="3600" dirty="0"/>
              <a:t>The </a:t>
            </a:r>
            <a:r>
              <a:rPr lang="en-US" sz="3600" u="sng" dirty="0">
                <a:solidFill>
                  <a:srgbClr val="0070C0"/>
                </a:solidFill>
              </a:rPr>
              <a:t>genital tubercle</a:t>
            </a:r>
            <a:r>
              <a:rPr lang="en-US" sz="3600" dirty="0"/>
              <a:t>, </a:t>
            </a:r>
            <a:r>
              <a:rPr lang="en-US" sz="3600" u="sng" dirty="0">
                <a:solidFill>
                  <a:srgbClr val="0070C0"/>
                </a:solidFill>
              </a:rPr>
              <a:t>the genital fold </a:t>
            </a:r>
            <a:r>
              <a:rPr lang="en-US" sz="3600" dirty="0"/>
              <a:t>&amp; the </a:t>
            </a:r>
            <a:r>
              <a:rPr lang="en-US" sz="3600" u="sng" dirty="0">
                <a:solidFill>
                  <a:srgbClr val="0070C0"/>
                </a:solidFill>
              </a:rPr>
              <a:t>genital swelling </a:t>
            </a:r>
            <a:r>
              <a:rPr lang="en-US" sz="3600" dirty="0"/>
              <a:t>form together the </a:t>
            </a:r>
            <a:r>
              <a:rPr lang="en-US" sz="3600" b="1" i="1" dirty="0">
                <a:solidFill>
                  <a:srgbClr val="FF0000"/>
                </a:solidFill>
              </a:rPr>
              <a:t>indifferent stage </a:t>
            </a:r>
            <a:r>
              <a:rPr lang="en-US" sz="3600" dirty="0"/>
              <a:t>because male &amp; female genitalia cannot be  differentiated at this stage</a:t>
            </a:r>
          </a:p>
        </p:txBody>
      </p:sp>
    </p:spTree>
    <p:extLst>
      <p:ext uri="{BB962C8B-B14F-4D97-AF65-F5344CB8AC3E}">
        <p14:creationId xmlns:p14="http://schemas.microsoft.com/office/powerpoint/2010/main" val="2003973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ChangeArrowheads="1"/>
          </p:cNvSpPr>
          <p:nvPr>
            <p:ph idx="1"/>
          </p:nvPr>
        </p:nvSpPr>
        <p:spPr>
          <a:xfrm>
            <a:off x="0" y="228600"/>
            <a:ext cx="4419600" cy="6248400"/>
          </a:xfrm>
        </p:spPr>
        <p:txBody>
          <a:bodyPr>
            <a:normAutofit/>
          </a:bodyPr>
          <a:lstStyle/>
          <a:p>
            <a:pPr eaLnBrk="1" hangingPunct="1">
              <a:buFontTx/>
              <a:buNone/>
            </a:pPr>
            <a:r>
              <a:rPr lang="en-US" sz="3800" b="1" u="sng" dirty="0" smtClean="0">
                <a:solidFill>
                  <a:srgbClr val="FF0066"/>
                </a:solidFill>
              </a:rPr>
              <a:t>In female embryo</a:t>
            </a:r>
            <a:r>
              <a:rPr lang="en-US" sz="3800" dirty="0" smtClean="0">
                <a:solidFill>
                  <a:srgbClr val="FF0066"/>
                </a:solidFill>
              </a:rPr>
              <a:t>:</a:t>
            </a:r>
          </a:p>
          <a:p>
            <a:pPr eaLnBrk="1" hangingPunct="1"/>
            <a:r>
              <a:rPr lang="en-US" sz="2800" dirty="0" smtClean="0"/>
              <a:t>The </a:t>
            </a:r>
            <a:r>
              <a:rPr lang="en-US" sz="2800" b="1" dirty="0" smtClean="0">
                <a:solidFill>
                  <a:srgbClr val="0070C0"/>
                </a:solidFill>
              </a:rPr>
              <a:t>genital tubercle</a:t>
            </a:r>
            <a:r>
              <a:rPr lang="en-US" sz="2800" dirty="0" smtClean="0">
                <a:solidFill>
                  <a:srgbClr val="0070C0"/>
                </a:solidFill>
              </a:rPr>
              <a:t> </a:t>
            </a:r>
            <a:r>
              <a:rPr lang="en-US" sz="2800" dirty="0" smtClean="0"/>
              <a:t>enlarges slightly to form the </a:t>
            </a:r>
            <a:r>
              <a:rPr lang="en-US" sz="2800" b="1" dirty="0" smtClean="0">
                <a:solidFill>
                  <a:srgbClr val="FF0066"/>
                </a:solidFill>
              </a:rPr>
              <a:t>clitoris</a:t>
            </a:r>
            <a:r>
              <a:rPr lang="en-US" sz="2800" dirty="0" smtClean="0">
                <a:solidFill>
                  <a:srgbClr val="FF0066"/>
                </a:solidFill>
              </a:rPr>
              <a:t>.</a:t>
            </a:r>
          </a:p>
          <a:p>
            <a:pPr eaLnBrk="1" hangingPunct="1"/>
            <a:r>
              <a:rPr lang="en-US" sz="2800" dirty="0" smtClean="0"/>
              <a:t>The </a:t>
            </a:r>
            <a:r>
              <a:rPr lang="en-US" sz="2800" b="1" dirty="0" smtClean="0">
                <a:solidFill>
                  <a:srgbClr val="00B050"/>
                </a:solidFill>
              </a:rPr>
              <a:t>genital swellings</a:t>
            </a:r>
            <a:r>
              <a:rPr lang="en-US" sz="2800" dirty="0" smtClean="0">
                <a:solidFill>
                  <a:srgbClr val="00B050"/>
                </a:solidFill>
              </a:rPr>
              <a:t> </a:t>
            </a:r>
            <a:r>
              <a:rPr lang="en-US" sz="2800" dirty="0" smtClean="0"/>
              <a:t>form </a:t>
            </a:r>
            <a:r>
              <a:rPr lang="en-US" sz="2800" b="1" dirty="0" smtClean="0">
                <a:solidFill>
                  <a:srgbClr val="FF0066"/>
                </a:solidFill>
              </a:rPr>
              <a:t>labia </a:t>
            </a:r>
            <a:r>
              <a:rPr lang="en-US" sz="2800" b="1" dirty="0" err="1" smtClean="0">
                <a:solidFill>
                  <a:srgbClr val="FF0066"/>
                </a:solidFill>
              </a:rPr>
              <a:t>majora</a:t>
            </a:r>
            <a:r>
              <a:rPr lang="en-US" sz="2800" dirty="0" smtClean="0"/>
              <a:t>.</a:t>
            </a:r>
          </a:p>
          <a:p>
            <a:pPr eaLnBrk="1" hangingPunct="1"/>
            <a:r>
              <a:rPr lang="en-US" sz="2800" dirty="0" smtClean="0">
                <a:solidFill>
                  <a:srgbClr val="7030A0"/>
                </a:solidFill>
              </a:rPr>
              <a:t>The </a:t>
            </a:r>
            <a:r>
              <a:rPr lang="en-US" sz="2800" b="1" dirty="0" smtClean="0">
                <a:solidFill>
                  <a:srgbClr val="7030A0"/>
                </a:solidFill>
              </a:rPr>
              <a:t>urethral (genital) folds</a:t>
            </a:r>
            <a:r>
              <a:rPr lang="en-US" sz="2800" dirty="0" smtClean="0"/>
              <a:t> form </a:t>
            </a:r>
            <a:r>
              <a:rPr lang="en-US" sz="2800" b="1" dirty="0" smtClean="0">
                <a:solidFill>
                  <a:srgbClr val="FF0066"/>
                </a:solidFill>
              </a:rPr>
              <a:t>labia </a:t>
            </a:r>
            <a:r>
              <a:rPr lang="en-US" sz="2800" b="1" dirty="0" err="1" smtClean="0">
                <a:solidFill>
                  <a:srgbClr val="FF0066"/>
                </a:solidFill>
              </a:rPr>
              <a:t>minora</a:t>
            </a:r>
            <a:r>
              <a:rPr lang="en-US" sz="2800" dirty="0" smtClean="0"/>
              <a:t>.</a:t>
            </a:r>
          </a:p>
          <a:p>
            <a:pPr eaLnBrk="1" hangingPunct="1"/>
            <a:r>
              <a:rPr lang="en-US" sz="2800" dirty="0" smtClean="0"/>
              <a:t>The </a:t>
            </a:r>
            <a:r>
              <a:rPr lang="en-US" sz="2800" b="1" dirty="0" smtClean="0">
                <a:solidFill>
                  <a:srgbClr val="FF3300"/>
                </a:solidFill>
              </a:rPr>
              <a:t>definitive urogenital sinus</a:t>
            </a:r>
            <a:r>
              <a:rPr lang="en-US" sz="2800" dirty="0" smtClean="0">
                <a:solidFill>
                  <a:srgbClr val="FF3300"/>
                </a:solidFill>
              </a:rPr>
              <a:t> </a:t>
            </a:r>
            <a:r>
              <a:rPr lang="en-US" sz="2800" dirty="0" smtClean="0"/>
              <a:t>forms the </a:t>
            </a:r>
            <a:r>
              <a:rPr lang="en-US" sz="2800" b="1" dirty="0" smtClean="0">
                <a:solidFill>
                  <a:srgbClr val="FF0066"/>
                </a:solidFill>
              </a:rPr>
              <a:t>vestibule of the vagina</a:t>
            </a:r>
            <a:r>
              <a:rPr lang="en-US" sz="2800" b="1" dirty="0" smtClean="0"/>
              <a:t>.</a:t>
            </a:r>
          </a:p>
        </p:txBody>
      </p:sp>
      <p:pic>
        <p:nvPicPr>
          <p:cNvPr id="14339" name="Picture 4" descr="untitl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0"/>
            <a:ext cx="4876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5939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988"/>
            <a:ext cx="9144000" cy="6858000"/>
          </a:xfrm>
        </p:spPr>
        <p:txBody>
          <a:bodyPr/>
          <a:lstStyle/>
          <a:p>
            <a:pPr>
              <a:defRPr/>
            </a:pPr>
            <a:r>
              <a:rPr lang="en-US" sz="36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Types of Hymens</a:t>
            </a:r>
          </a:p>
          <a:p>
            <a:pPr>
              <a:defRPr/>
            </a:pPr>
            <a:r>
              <a:rPr lang="en-US" b="1" dirty="0" smtClean="0">
                <a:solidFill>
                  <a:srgbClr val="00B050"/>
                </a:solidFill>
              </a:rPr>
              <a:t>1-Microperforate hymen</a:t>
            </a:r>
            <a:r>
              <a:rPr lang="en-US" dirty="0" smtClean="0"/>
              <a:t>: </a:t>
            </a:r>
          </a:p>
          <a:p>
            <a:pPr marL="0" indent="0">
              <a:buFontTx/>
              <a:buNone/>
              <a:defRPr/>
            </a:pPr>
            <a:r>
              <a:rPr lang="en-US" dirty="0" smtClean="0"/>
              <a:t>A </a:t>
            </a:r>
            <a:r>
              <a:rPr lang="en-US" dirty="0" err="1" smtClean="0"/>
              <a:t>microperforate</a:t>
            </a:r>
            <a:r>
              <a:rPr lang="en-US" dirty="0" smtClean="0"/>
              <a:t> hymen is a thin membrane that almost completely covers the opening to a young women's vagina. </a:t>
            </a:r>
          </a:p>
          <a:p>
            <a:pPr marL="0" indent="0">
              <a:buFontTx/>
              <a:buNone/>
              <a:defRPr/>
            </a:pPr>
            <a:r>
              <a:rPr lang="en-US" dirty="0" smtClean="0"/>
              <a:t>The treatment is minor surgery to remove the extra </a:t>
            </a:r>
            <a:r>
              <a:rPr lang="en-US" dirty="0" err="1" smtClean="0"/>
              <a:t>hymenal</a:t>
            </a:r>
            <a:r>
              <a:rPr lang="en-US" dirty="0" smtClean="0"/>
              <a:t> tissue making a normal sized opening for menstrual blood to flow out.  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28C1A7-E7B6-456B-85A9-3CF966E7CDA6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945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solidFill>
                  <a:srgbClr val="00B050"/>
                </a:solidFill>
              </a:rPr>
              <a:t>2-Septate hymen</a:t>
            </a:r>
            <a:r>
              <a:rPr lang="en-US" dirty="0" smtClean="0"/>
              <a:t>: </a:t>
            </a:r>
          </a:p>
          <a:p>
            <a:pPr marL="0" indent="0">
              <a:buFontTx/>
              <a:buNone/>
              <a:defRPr/>
            </a:pPr>
            <a:r>
              <a:rPr lang="en-US" dirty="0" smtClean="0"/>
              <a:t>A </a:t>
            </a:r>
            <a:r>
              <a:rPr lang="en-US" dirty="0" err="1" smtClean="0"/>
              <a:t>septate</a:t>
            </a:r>
            <a:r>
              <a:rPr lang="en-US" dirty="0" smtClean="0"/>
              <a:t> hymen is when the thin </a:t>
            </a:r>
            <a:r>
              <a:rPr lang="en-US" dirty="0" err="1" smtClean="0"/>
              <a:t>hymenal</a:t>
            </a:r>
            <a:r>
              <a:rPr lang="en-US" dirty="0" smtClean="0"/>
              <a:t> membrane has a band of extra tissue in the middle that causes two small vaginal openings instead of one.</a:t>
            </a:r>
          </a:p>
          <a:p>
            <a:pPr marL="0" indent="0">
              <a:buFontTx/>
              <a:buNone/>
              <a:defRPr/>
            </a:pPr>
            <a:r>
              <a:rPr lang="en-US" dirty="0" smtClean="0"/>
              <a:t> </a:t>
            </a:r>
          </a:p>
          <a:p>
            <a:pPr>
              <a:defRPr/>
            </a:pPr>
            <a:r>
              <a:rPr lang="en-US" b="1" dirty="0" smtClean="0">
                <a:solidFill>
                  <a:srgbClr val="00B050"/>
                </a:solidFill>
              </a:rPr>
              <a:t>3-Imperforate hymen</a:t>
            </a:r>
            <a:r>
              <a:rPr lang="en-US" dirty="0" smtClean="0"/>
              <a:t>:</a:t>
            </a:r>
          </a:p>
          <a:p>
            <a:pPr marL="0" indent="0">
              <a:buFontTx/>
              <a:buNone/>
              <a:defRPr/>
            </a:pPr>
            <a:r>
              <a:rPr lang="en-US" dirty="0" smtClean="0"/>
              <a:t> An imperforate hymen can be diagnosed at birth. Rarely, the diagnosis isn't made until the teen years. An imperforate hymen is a thin membrane that completely covers the opening to the vagina. Menstrual blood cannot flow out of the vagina.</a:t>
            </a:r>
          </a:p>
          <a:p>
            <a:pPr marL="0" indent="0">
              <a:buFontTx/>
              <a:buNone/>
              <a:defRPr/>
            </a:pPr>
            <a:r>
              <a:rPr lang="en-US" dirty="0" err="1" smtClean="0">
                <a:solidFill>
                  <a:srgbClr val="FF0000"/>
                </a:solidFill>
              </a:rPr>
              <a:t>Hydroclopos</a:t>
            </a:r>
            <a:r>
              <a:rPr lang="en-US" dirty="0" smtClean="0">
                <a:solidFill>
                  <a:srgbClr val="FF0000"/>
                </a:solidFill>
              </a:rPr>
              <a:t> - </a:t>
            </a:r>
            <a:r>
              <a:rPr lang="en-US" dirty="0" err="1" smtClean="0">
                <a:solidFill>
                  <a:srgbClr val="FF0000"/>
                </a:solidFill>
              </a:rPr>
              <a:t>Haematocolopos</a:t>
            </a:r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FontTx/>
              <a:buNone/>
              <a:defRPr/>
            </a:pPr>
            <a:r>
              <a:rPr lang="en-US" dirty="0" smtClean="0"/>
              <a:t> </a:t>
            </a:r>
            <a:endParaRPr lang="ar-SA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3FA0DB-0787-4988-B776-9BB6C90FF83C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160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-26988"/>
            <a:ext cx="9144000" cy="6956426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solidFill>
                  <a:srgbClr val="00B050"/>
                </a:solidFill>
              </a:rPr>
              <a:t>4-</a:t>
            </a:r>
            <a:r>
              <a:rPr lang="en-US" dirty="0" smtClean="0"/>
              <a:t> </a:t>
            </a:r>
            <a:r>
              <a:rPr lang="en-US" b="1" dirty="0" smtClean="0">
                <a:solidFill>
                  <a:srgbClr val="00B050"/>
                </a:solidFill>
              </a:rPr>
              <a:t>annular hymen</a:t>
            </a:r>
            <a:r>
              <a:rPr lang="en-US" b="1" dirty="0" smtClean="0"/>
              <a:t>:</a:t>
            </a:r>
          </a:p>
          <a:p>
            <a:pPr marL="0" indent="0">
              <a:buFontTx/>
              <a:buNone/>
              <a:defRPr/>
            </a:pPr>
            <a:r>
              <a:rPr lang="en-US" dirty="0" smtClean="0"/>
              <a:t>annular hymen, most common hymen variety. this type in 70% of women the hymen. annular hymen is  in the entrance of the </a:t>
            </a:r>
            <a:r>
              <a:rPr lang="en-US" dirty="0" err="1" smtClean="0"/>
              <a:t>vagina.the</a:t>
            </a:r>
            <a:r>
              <a:rPr lang="en-US" dirty="0" smtClean="0"/>
              <a:t> hole in the middle of the hymen is very large. </a:t>
            </a:r>
          </a:p>
          <a:p>
            <a:pPr marL="0" indent="0">
              <a:buFontTx/>
              <a:buNone/>
              <a:defRPr/>
            </a:pPr>
            <a:endParaRPr lang="en-US" dirty="0" smtClean="0"/>
          </a:p>
          <a:p>
            <a:pPr>
              <a:defRPr/>
            </a:pP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47A2CD-A1AA-48FE-98AF-7630C6B857BE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469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altLang="ar-SA" smtClean="0">
                <a:solidFill>
                  <a:srgbClr val="00B050"/>
                </a:solidFill>
              </a:rPr>
              <a:t>5-Fimbriated hymen</a:t>
            </a:r>
          </a:p>
          <a:p>
            <a:pPr marL="0" indent="0">
              <a:buFontTx/>
              <a:buNone/>
            </a:pPr>
            <a:endParaRPr lang="en-US" altLang="ar-SA" smtClean="0">
              <a:solidFill>
                <a:srgbClr val="00B050"/>
              </a:solidFill>
            </a:endParaRPr>
          </a:p>
          <a:p>
            <a:pPr marL="0" indent="0">
              <a:buFontTx/>
              <a:buNone/>
            </a:pPr>
            <a:r>
              <a:rPr lang="en-US" altLang="ar-SA" smtClean="0">
                <a:solidFill>
                  <a:srgbClr val="00B050"/>
                </a:solidFill>
              </a:rPr>
              <a:t>6-Elastic hymen:does not tear except in labour</a:t>
            </a:r>
          </a:p>
          <a:p>
            <a:pPr marL="0" indent="0">
              <a:buFontTx/>
              <a:buNone/>
            </a:pPr>
            <a:endParaRPr lang="en-US" altLang="ar-SA" smtClean="0">
              <a:solidFill>
                <a:srgbClr val="00B050"/>
              </a:solidFill>
            </a:endParaRPr>
          </a:p>
          <a:p>
            <a:pPr marL="0" indent="0">
              <a:buFontTx/>
              <a:buNone/>
            </a:pPr>
            <a:endParaRPr lang="en-US" altLang="ar-SA" smtClean="0">
              <a:solidFill>
                <a:srgbClr val="00B050"/>
              </a:solidFill>
            </a:endParaRPr>
          </a:p>
          <a:p>
            <a:pPr marL="0" indent="0">
              <a:buFontTx/>
              <a:buNone/>
            </a:pPr>
            <a:endParaRPr lang="ar-SA" altLang="ar-SA" smtClean="0">
              <a:solidFill>
                <a:srgbClr val="00B05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8271C5-47CC-4ABA-B64B-022576FDAE8C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0" y="1166813"/>
            <a:ext cx="9144000" cy="390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endParaRPr lang="en-US" sz="3200" dirty="0">
              <a:solidFill>
                <a:srgbClr val="00B050"/>
              </a:solidFill>
              <a:latin typeface="+mj-lt"/>
            </a:endParaRPr>
          </a:p>
          <a:p>
            <a:pPr>
              <a:defRPr/>
            </a:pPr>
            <a:endParaRPr lang="en-US" sz="3200" dirty="0">
              <a:solidFill>
                <a:srgbClr val="00B050"/>
              </a:solidFill>
              <a:latin typeface="+mj-lt"/>
            </a:endParaRPr>
          </a:p>
          <a:p>
            <a:pPr>
              <a:defRPr/>
            </a:pPr>
            <a:r>
              <a:rPr lang="en-US" sz="3200" dirty="0">
                <a:solidFill>
                  <a:srgbClr val="00B050"/>
                </a:solidFill>
                <a:latin typeface="+mj-lt"/>
              </a:rPr>
              <a:t>7-Cribriform hymen</a:t>
            </a:r>
          </a:p>
          <a:p>
            <a:pPr>
              <a:defRPr/>
            </a:pPr>
            <a:r>
              <a:rPr lang="en-US" dirty="0">
                <a:latin typeface="+mj-lt"/>
              </a:rPr>
              <a:t>it is very rare situation. there is more than one hole in the middle of the hymen. the hymen is not torn in the first sexual </a:t>
            </a:r>
            <a:r>
              <a:rPr lang="en-US" dirty="0" err="1">
                <a:latin typeface="+mj-lt"/>
              </a:rPr>
              <a:t>intercourse.need</a:t>
            </a:r>
            <a:r>
              <a:rPr lang="en-US" dirty="0">
                <a:latin typeface="+mj-lt"/>
              </a:rPr>
              <a:t> surgical intervention by a doctor. the hymen looks like a lace.</a:t>
            </a:r>
          </a:p>
          <a:p>
            <a:pPr>
              <a:defRPr/>
            </a:pPr>
            <a:endParaRPr lang="en-US" dirty="0">
              <a:latin typeface="+mj-lt"/>
            </a:endParaRPr>
          </a:p>
          <a:p>
            <a:pPr>
              <a:defRPr/>
            </a:pPr>
            <a:r>
              <a:rPr lang="en-US" sz="3200" dirty="0">
                <a:solidFill>
                  <a:srgbClr val="00B050"/>
                </a:solidFill>
                <a:latin typeface="+mj-lt"/>
              </a:rPr>
              <a:t>8-Crescentric hymen</a:t>
            </a:r>
          </a:p>
          <a:p>
            <a:pPr>
              <a:defRPr/>
            </a:pPr>
            <a:r>
              <a:rPr lang="en-US" dirty="0">
                <a:latin typeface="+mj-lt"/>
              </a:rPr>
              <a:t> looks like  half moon. hymen torn difficult</a:t>
            </a:r>
          </a:p>
        </p:txBody>
      </p:sp>
    </p:spTree>
    <p:extLst>
      <p:ext uri="{BB962C8B-B14F-4D97-AF65-F5344CB8AC3E}">
        <p14:creationId xmlns:p14="http://schemas.microsoft.com/office/powerpoint/2010/main" val="2215437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171</TotalTime>
  <Words>624</Words>
  <Application>Microsoft Office PowerPoint</Application>
  <PresentationFormat>On-screen Show (4:3)</PresentationFormat>
  <Paragraphs>85</Paragraphs>
  <Slides>20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Opulent</vt:lpstr>
      <vt:lpstr>Development  and anomalies of male and female external genitalia</vt:lpstr>
      <vt:lpstr>Objectives</vt:lpstr>
      <vt:lpstr>Development of external genitalia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Congenital anomalies</vt:lpstr>
      <vt:lpstr>hypospadias</vt:lpstr>
      <vt:lpstr>epispadias</vt:lpstr>
      <vt:lpstr>PowerPoint Presentation</vt:lpstr>
      <vt:lpstr>Agenesis of external genitalia</vt:lpstr>
      <vt:lpstr>Double penis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Development  and anomalies of male and female external genitalia</dc:title>
  <dc:creator>yaseen</dc:creator>
  <cp:lastModifiedBy>Raina Jabr</cp:lastModifiedBy>
  <cp:revision>15</cp:revision>
  <dcterms:created xsi:type="dcterms:W3CDTF">2012-05-20T08:57:41Z</dcterms:created>
  <dcterms:modified xsi:type="dcterms:W3CDTF">2013-12-03T19:30:11Z</dcterms:modified>
</cp:coreProperties>
</file>